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309" r:id="rId4"/>
    <p:sldId id="311" r:id="rId5"/>
    <p:sldId id="312" r:id="rId6"/>
    <p:sldId id="308" r:id="rId7"/>
    <p:sldId id="310" r:id="rId8"/>
    <p:sldId id="303" r:id="rId9"/>
    <p:sldId id="305" r:id="rId10"/>
    <p:sldId id="306" r:id="rId11"/>
    <p:sldId id="284" r:id="rId12"/>
    <p:sldId id="285" r:id="rId13"/>
    <p:sldId id="286" r:id="rId14"/>
    <p:sldId id="313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91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2F9C-2768-4C05-9676-46C4A09338E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C956-006F-4C89-ADEA-715DE9173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Impacts – the displacement, destruction, destitute</a:t>
            </a:r>
          </a:p>
          <a:p>
            <a:endParaRPr lang="en-US" smtClean="0"/>
          </a:p>
          <a:p>
            <a:r>
              <a:rPr lang="en-US" smtClean="0"/>
              <a:t>Actions/behaviors – all kinds of violence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13CDE8-4E9E-4219-84A9-3747D3148D2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wishvoiceforpeace.org/resource/our-vis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Values </a:t>
            </a:r>
            <a:r>
              <a:rPr lang="fr-FR" sz="3200" dirty="0" smtClean="0"/>
              <a:t>and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</a:t>
            </a:r>
            <a:r>
              <a:rPr lang="fr-FR" sz="3200" dirty="0" smtClean="0"/>
              <a:t>for</a:t>
            </a:r>
            <a:r>
              <a:rPr lang="fr-FR" dirty="0" smtClean="0"/>
              <a:t> Peacebuilding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CKU / Danish Mission Council</a:t>
            </a:r>
          </a:p>
          <a:p>
            <a:r>
              <a:rPr lang="en-US" dirty="0" smtClean="0"/>
              <a:t>Dr. Peter Sensenig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267200" cy="576262"/>
          </a:xfrm>
          <a:solidFill>
            <a:srgbClr val="FFC000"/>
          </a:solidFill>
          <a:ln w="76200">
            <a:solidFill>
              <a:srgbClr val="FF0000"/>
            </a:solidFill>
            <a:bevel/>
          </a:ln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200" b="1" dirty="0" smtClean="0">
                <a:latin typeface="Arial Rounded MT Bold" pitchFamily="34" charset="0"/>
              </a:rPr>
              <a:t>Tree of conflict-peace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787900" y="765175"/>
            <a:ext cx="4356100" cy="6092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Outcomes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/>
              <a:t>(leaves/fruit)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Actions/behaviors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/>
              <a:t>(trunk)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Beneficiaries </a:t>
            </a:r>
            <a:r>
              <a:rPr lang="en-US" dirty="0" smtClean="0"/>
              <a:t>of outcomes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Context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/>
              <a:t>(soil)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Attitudes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/>
              <a:t>(roots)</a:t>
            </a:r>
          </a:p>
        </p:txBody>
      </p:sp>
      <p:sp>
        <p:nvSpPr>
          <p:cNvPr id="22532" name="AutoShape 2" descr="data:image/jpeg;base64,/9j/4AAQSkZJRgABAQAAAQABAAD/2wCEAAkGBxQSEBUUEBIUFRUVFxcUFRcVFhQWExIZFxgXGBgYGBcYHCoiGhslHBcUITMhJyksLi4uFyAzODMsNygtLisBCgoKDQ0OFAwNDiwZFBwrLCsrKysrKysrKyw3LCs3LCsrKywrKysrKyssLCsrKysrKysrKysrKysrKysrKysrK//AABEIAOEA4QMBIgACEQEDEQH/xAAcAAEAAQUBAQAAAAAAAAAAAAAABwEEBQYIAwL/xABFEAACAgECAwYEAwQGBgsAAAABAgADEQQSBSExBgcTIkFRFDJhcQiBkSNCUqEVM2JygrEXkpOys8IkJSY1U3N0wdHS8P/EABQBAQAAAAAAAAAAAAAAAAAAAAD/xAAUEQEAAAAAAAAAAAAAAAAAAAAA/9oADAMBAAIRAxEAPwCcYiICIiAiIgIiICIiAiIgIiICIiAiIgIiICIiAiIgIiICIiAiIgIiICIiAiIgIiICIiAiIgIiICIiAiIgIiICIiAiIgIiICIiAiIgIiICIiAiIgIiICIiAnhfrK0xvdVznG5gucczjJ58p7yAu/Pg176g6m9lTTIFp04LFnsbaGcqnyqSc9SMivPM9QmrifH9NpgDqNRTUCSAXdVyRzwMnmZ8XdodOulbVeKppWs3blOcoF3ZA6kkdB1nHK0MSAFOW+UAHLZOBj35zyOQefUQJZ473xcQusu+B2VUqSVbw1a0JnCs2/IycjkF5dPqcP8A6ZOK/wDj1+h/qaueARjp0PI/ce2RI/3GMesDsnsnxBtRoNNdaQXtprscgYBZkBOB6DOZlPFHvOWeyPejrdBV4SMttSqRXXaMionJBDLhiMn5c49sTVn43qPGN41FwtbmbBY4c55nzA5/KB2f4o9/pKhpxUeJ3FgxutLAlgS77gT1YHPIn3my6LvM4nVUKk1j7Qu0blrZwOWMOyk+mOvqYHWOZWc5d3Hepqk1a16/UCyi1grPccGjr5gwHQ9CDy6dOc6IpvVgCpBBwQQcgg8wQfWB6xEQEREBERAREQEREBERAREt9XrErGbHVB7swUfbJMC4iRtx/vl0FAsWpnvtQsoVVZULKcYNhGMdeYzI24r336+1dtSUUcwdyKzMQPTzkjB+2YHSO6ed16opZ2CqoLMzEBVAGSST0AHrOR+03bvW69kOovOKyCi1gVorDHmwvVsjOTnHpiY5+0erNJpOquNTEsyGxyrEjB3c+YPseUDri3tJo1Qu2r04QYy3jV7Rnpz3SDPxC0WjWUWE5psqIqG4kbkObDt6DO9OY6yJsy9t4tc1fhva7IX8TazFhv2hN3P12hR9gPaB4anVvZjezNtAUbjnaozgD2HM8vqZTSlcneCRg4x/Fjy5+mcZ9cT4VCegJ+3OGrIOCCCPQjBEDL6RdO4qbU3OBvFdiou6zwlXk6sfKD0QLz6EnEz+o4LpdQ5XhrX3oul8d1atBfpvDdd4ySiMNrnmu859D1mA4V2cu1KK1Owlrl06obEFjOy7hhDz24/e6S64BVrtMX1OkWxBXXZuuAXYqE+G+GblncccueRygfHZ/gC6olA+x1O5t5UZTyjCV/M1mdxP7oA5n1mf413V63S0PqGrSypVZiA5FtSbSd7pywVHVQW5j1E0nU6p3tax2JdyzMfVi2d3T3yeX1mW1fbDX21LTZrLmrVDXs3kKysMEPj5+XLzZIEDAtPbR6RrWCoMsSABkAkkhQBk8+ZH8z0Bmft7E6kcMXiOA1LMRhcl0UMyb2GOS7lx+YmE0Wqek70AzzALIrr6Z8rAqeXLmDyJgeFtLIxVhgg4IPUTK8D49rNO6/C33KdwKojPtZjgAGvo2eQxjnLTWcSZ1RSFGzJ3BR4jsTks9nzMeg5nACjAE9OAcZs0mpr1FWPEqbeNwyp5EEH6EEj35wOvuzy3jT1jVuj3bc2MilFJJJACnpgYH5enSZKRD2H70NZr9SqfAoaiRWzVud1bkFtzbj8m1XOMegGSeRl2BWIiAiIgIiICIiAlCZWRx3z9qNXotKBpqvLblH1GedBOMAKPVhnDHkMe+IFz2v71tFoXerL3XpkGutThWxkB3bAx9ske0invJ7w9HxTTKBo7F1KMPDsZlKovVx5T5s9MEfXMjV8tk8z6k8z9OZ+884AmUlcRiBSJkuBcHs1d1dNQ81li1g+ilvUjqQAGPL0UzIdt+zh0GrNOLANoI8Q0mw8uZxU7AKTnGeeIGuzZezHZGzWYZCNnipQQpQ27nDEMqMygqMcyWHXAzMBbpXUKWVgHBKEqQHAOMqT1GfaZLszxOzT6qqyoFitlbeHuZBaVYFVYqem7EC51mhbSaiyrxfDapwpJcAuMeIjEVb15Mik+Y4Zk6YJG28U02lo0Nr66pNVfq99un1lOp8Sze4JUWVsEYAEHJ2EHmOXKZfjfeFw+6lCdCU1NWpqvtGykglLVN2HLZfcC67evP2BMw/ajifCrdeDw7h7agkWq1Y8Sum52xssrVCX8v7Ty7VzkH0gapwLTGzU0jSJfY5Ba1KhtsUBzuWpwSQDWF8/IjeRz9d84jwHXa2v4bR6N9Itbf9MQ2omkaxUU17VXq4rZd2OvlyMiYTsrRxXh2qubSaH9saQ7VtX4j11O3lKru35yuMcz5eYmydgu9W2rVGjigREsd2ewoa7KrWIP7QZwF5bcYyOXsYEd0dmra7NNZrK3q0t7VMbgVCmp2VWZW5gNtOcEZ9SMSYOMJwJtHYbVWi01Ko8etq9YhrRVrK1lfQBflGG9c5MwvCe2OhbiKafUWB9Dp7LbNHY6sKw9uwoLFYDC1k3BXPQYPLGZr/eZ2m0ep1rmltTcqq4VxqW8Ley/uVPXyUN1AOCOnpA9u0PezZbw86KmmuvcDU9qAKj1cwQlGCKywxnmcZOPQiMw3QQ3WXiaEHTm7xKxtbZsL/tWJ5gqmPlwGyxOOWOpAIXdvCC1QdFVQtQscm+pywLBSy1qNy4J5qckSy4hw81FNxBFiLYpBzlWyByOCDyPL7e8tA2Jf8M4vZp94r24sTw7Ayhg65BIOftjI59YGe7F8ebhWpr1apXcjrZUV3bWHNSw6ZRx5DnBBDffE39mu9rSa3U10IGrZ8gG0gZby7FTHzbiSB0Pl6c5GnDuO8I1OgC67SrVdpVVa1o3B9ZlSAC4UsPNzIZupXn1EjbVDZY2wOgDHaH5WKOq5wB5sY9IHbCmVkcdzvbc6/Tmq7cb9Oq73x5LFJIQgjo2AAc9Tk/aRxAREQEREBERAT4dMj7+3I/qJ9xA1/h3YvRU1eGumqZc7ybUWx3bOdzM4JZs45/SenaHsrpNau3VadLMdGxtsX+664YfrMhxM2+GfBCljy8zbNoP7w8jAkexGD7znPt/2v4mmtdG1pQVk1gaWxhV6EhsY3WDcoJxgHkMc4Gd4v3M6mnUNZoGotrDEpXqME4I6EMCrYJI5+wMwC90XETb4fgKiPgCyy6s+Hgc8isnJPP0PL26zJ6Lvi1KaWtEIe6tCbH1ChheQyAIpVlK+TecnLE4m78T7W06mmm1rratLSVtu1a7FdrQoAoqVSSWPiNvZAQuCoOTlQjzgnZv+iuP6GptVVY5sG/ZkGrepUK+7oW3ch16e4k5dsOADWaS2jyguAfMPKxUgqHxzxy6jmOoIIkLdqeO6G7TPXwnSat7vEqsGr8Ml99Ts282ZLlsO43HnzGeksNVruO8W8PTsl4XGDittPVZjq9r4Cnl6dPYZMC/7UcaTSD4XiGlp1DqbGC1Xoac2JVuJKjxKybRdZtwuC/IyM+I2ixjYqV1hjgV15wgAHQMScfUnJOZLl/cr4Wjy1lt2schUSoounRm9XLruKLgktyzyAGSJ8f6AbsctdVn/wAp/wD7QL/uw7KcG1ehFtieJdWuNSLbWXwm55O1WChCASD/ADyDMBxfs/wukG3T8WbTH4ixEFJOoGBkoy+G2/ArYKWyeZxLQcK1fZriFV9gFtLZQtWSEuQ/NWc/K4wGAPqo64MlvivZ3RcU0Vmo0tND26jTstNzIMq207Mn9xg3In5hjH0gQXru12tp1h1NevW6wB9MtqgeepT5Sa2XGDncM5OZ709ktRrtBqeKtfWxUszqSWtsK7S7MeinBJA+gwACJtNvcVfuRRqUIYAu+0gVHHNdm4mzJIwcjocgcpj9F2eTg/EaqeLMW01qGxLKrLURLUIKWEKRlkK4wcj9oDA063VUW6OupNLjVixFFlbORam0qQUJxvLeH09j0zgyLpe5HwxXbrNaldaqX1GAoFZGCFV3O0r1yxHp05zWuwvB6m0/ENfqCFroqsTTswGfibATUwC/vqdmAPVx7TZ9Nw7X9pnF17jTaFWwiDcwYj5tgwA7dRvbkOgHUQNT7YLw06mnT6O+34ZFbxb8GwF+ZASoBQegG4fx+yy64L2Y4RdQm7i3h6jkWW6pkoBIyUOcHAPLcH/SSc/cnohsNF2rpdBjelilmPQscryJGflwOfSZDgvdFw2jm9Lah+fm1Dluv9hcL+ozAgAdm1NupV9XpkFAco+4mvVFP3KG6Mc49eWZnu8bsXXo9NpL9MVam5F/abybLHZA+SpONvI4KgdQD7mVOMd1FS7m4cyV5yTp9QvxGjckYyFfLVt08ynIwMYmn8M7JcWsX4DUJtFaNXXqbfDtoo07DDpSAvOxztG4ncqrgbecCLeznGrdFqE1GmYCxM4yNykMCCrD1BB//ECbB3kfFanUjV6jQPpRei4BDEWFF5sWIHPaByIyAv5yX+IdgLKfhHpFWrTR4KUOi03nadwKahCMsCBhXG045+8uO0vasX0tQeD6+6wjyV3aYeEHwcFrNxUAZ6//ADAiTuk8bT66nVeG/wAN4nw1toUsqNauFzj5Rkr5iMc51As5p4fxrifAtLZS+jNRusDrdYCwBAXkuCUPQ/XzH25Tx2I7T1cR0iX059UdTjdW64ypxy6EH7MIGwREQEREBERAREQPl+khzjXcwrM94tsvte42PXuSkOrliwV9jbW3HcCRjAK4Gd0mWUaBy5Z3c6nxTp6U8a4vtcqtoo0wBz5tQ4VHb0ICnpy58pLPYfum0+lVbNXjVXDPJhnT1E9diN1P9o/oJqneJ2wN3HdHpUsPw+n1OmL7DyewupY5X+FTtx77pOdY5QKVUhRhQAB0AAAH5CfeJWIFCJWIgYntRwOvXaWzT3fLYMZ9UYc1cfVWAP8AKRT3DcUanUazh1rA+GzWJz5ZRvDt2/Qnaf1k02MAMnoOZ+gE597leBfGcTv1jMwWhy67WI3vazEAkdV27sj1yIHQYkOfiQtr+F0qnHim5mX32BMP+W41/p9JMXQTmLvW4t8dxLVN4n7LSKKq/ZirqrAf2mdrDn+FPpA9ex/DTxX4Ph9QZdNp92o1b/xO7ebmOWdoWtfX5j6TpLQaRKq0rqUIiKFRVGAoHIASM+7iujhHAhrNQcG5Re55bn3cqq19yVxge7N0543nspxHUaikXaqgaff5q6txaxUwMGzIGGPM7cchgHnmBnIiIFMRiViBTEYlYgY3j3BadZQ9GoQPW4wR6j2ZT6MOoMw3YjsoeHm0LYCli0nYqhVW2tPDtsAAH9YFqYj3Bm1xAREQEREBERAREQE+LkypB6EYP1E+5QwOb+NdnU0nabSVkVBLb9PaEqQpXWGtKomCTn5FJPLJYzo5Zz13lar/ALVUEH+rs0Y+2GVv/edDLA+oiICIiBhO297V8N1jpncumvK46gituf5dZpX4eqEHCmZfme99/wBwqBR+mP1kk6yhbK2RwCrqyMD0IYEEfoZD/wCH3VGptdon+eqzxMfYmp/5qn6wJR7VcT+G0Wov9aqncfUhTtH64nHIsJyCT5jk59SM8z9fMf1M6Q79+PLRwxqM/tNUQij2RGVnY/ToP8U1Huk7sKdTp01muDMHJNVPyoVU43uRzbJyAOQwPXPINq7Jj+lrKLDQycP0QA0osAzqrlUItxXoFQBsD3b7gSeoxPPT0KihVUKFGAAAFUDoAB0E9YCIiAiIgIiIAmMxEBERAREQEREBERASjdJWYntTxxNDpLtTbkrUucDqzEhVUfdio/OBzT3sasrx7U2VkZSysqR6Mldf+RE6prcEZHMHmPqDOKeI6tr77LbDl7XZ2+rMST/MztLR1la1U9VVVP5ACB7xEQEREChEg3s23wvbHUVdBebR7D9oi3j78xiTnIK7V2+D2x07tyDGgZ9w6GrP2z/lAw/fC7a7jyaWnJZVp04HoGc72P5Bxn+6Z0Hw3RpTVXVWAErRa1A6BVAA/kJAHdAvx/H7tW4JC+NqBnntaxtqDr6K7fbbOh1ED6iIgIiICIiAiIgIiICIiAiIgIiICIgwPHU6hUVmdgqqNzMxAVQOpJPQTnnvg7yl1y/CaPPgKwayw8jey/KFHpWOuTzJA6Y53X4gO1bvqfga2K11BHuAyPEd1DKD7qqlT92PtIfJgXXCb1r1FT2DKJYjMPdVYEj9AZ2rW4YAg5B5gjoQehE4hE667s939EaLe24+AnP6Y8o/IYH5QNniIgIiICQJ+Ieo063R6lMBjWyg+uanDDP+0k9yGvxJqPhdKfXxnH5FBn/IQLD8NWl562wj0prB/wBozD/ck6CRF+G+nGg1D/xajb/q1of+eS7AREQEREBERAREQEREBERAREQEREBKGVlDA5a77tOycb1JYYDil1+o8JFz+qsPyll3f9gL+Ks/hsKqq+T2sCw3EEqijluPTPPkDn1Gcv37a7xOM2rtA8GumoEfv5Txcn65tx/hk5d23Z/4HhunqIw+3xLfq9nmbPvjkv8AhgcvJwYmhLFObLNS2mSsdWKqhzn6l1E667PcOGm0lFAOfBqrqz/FsUKT+ZBP5zmnu+xdxXRUEcq9Zbf9yAjD/gD9Z1KsD6iIgIiIFDIP/ErqeWir9zc5/Lw1H+Zk4GQP+Ja0eLol9QtzH7MawP8AdaBsP4cf+7Lv/VP/AMKmSxIk/DhZ/wBX3r7akt/rVVj/AJTJbgIiICIiAiIgIiICIiAiIgIiICIiAlDKxAgntpwOu/8Ap/VWqrWVPp0qOOdYRaskH+0u0H7fWThpf6tP7q/5CYzUdmdO51Jevd8ZsGoBZ9tmxQi8s+U7QOmOkyyJhQB6ch+UCEux/CEq4tobFQAtqeLLn3FWVQH6jzybxMXpuz+nRq2WoA1WW21nLZR7t3ikc/3tzdfeZWAiIgIiICQR329meIa3Xq+n0lllNdSorLsOTlmY4B3D5gOY/dk7ymIEP9wPCNXpTqk1WntqRvCZPEXaCw3hsZ5nkV/STDKSs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AutoShape 4" descr="data:image/jpeg;base64,/9j/4AAQSkZJRgABAQAAAQABAAD/2wCEAAkGBxQSEBUUEBIUFRUVFxcUFRcVFhQWExIZFxgXGBgYGBcYHCoiGhslHBcUITMhJyksLi4uFyAzODMsNygtLisBCgoKDQ0OFAwNDiwZFBwrLCsrKysrKysrKyw3LCs3LCsrKywrKysrKyssLCsrKysrKysrKysrKysrKysrKysrK//AABEIAOEA4QMBIgACEQEDEQH/xAAcAAEAAQUBAQAAAAAAAAAAAAAABwEEBQYIAwL/xABFEAACAgECAwYEAwQGBgsAAAABAgADEQQSBSExBgcTIkFRFDJhcQiBkSNCUqEVM2JygrEXkpOys8IkJSY1U3N0wdHS8P/EABQBAQAAAAAAAAAAAAAAAAAAAAD/xAAUEQEAAAAAAAAAAAAAAAAAAAAA/9oADAMBAAIRAxEAPwCcYiICIiAiIgIiICIiAiIgIiICIiAiIgIiICIiAiIgIiICIiAiIgIiICIiAiIgIiICIiAiIgIiICIiAiIgIiICIiAiIgIiICIiAiIgIiICIiAiIgIiICIiAnhfrK0xvdVznG5gucczjJ58p7yAu/Pg176g6m9lTTIFp04LFnsbaGcqnyqSc9SMivPM9QmrifH9NpgDqNRTUCSAXdVyRzwMnmZ8XdodOulbVeKppWs3blOcoF3ZA6kkdB1nHK0MSAFOW+UAHLZOBj35zyOQefUQJZ473xcQusu+B2VUqSVbw1a0JnCs2/IycjkF5dPqcP8A6ZOK/wDj1+h/qaueARjp0PI/ce2RI/3GMesDsnsnxBtRoNNdaQXtprscgYBZkBOB6DOZlPFHvOWeyPejrdBV4SMttSqRXXaMionJBDLhiMn5c49sTVn43qPGN41FwtbmbBY4c55nzA5/KB2f4o9/pKhpxUeJ3FgxutLAlgS77gT1YHPIn3my6LvM4nVUKk1j7Qu0blrZwOWMOyk+mOvqYHWOZWc5d3Hepqk1a16/UCyi1grPccGjr5gwHQ9CDy6dOc6IpvVgCpBBwQQcgg8wQfWB6xEQEREBERAREQEREBERAREt9XrErGbHVB7swUfbJMC4iRtx/vl0FAsWpnvtQsoVVZULKcYNhGMdeYzI24r336+1dtSUUcwdyKzMQPTzkjB+2YHSO6ed16opZ2CqoLMzEBVAGSST0AHrOR+03bvW69kOovOKyCi1gVorDHmwvVsjOTnHpiY5+0erNJpOquNTEsyGxyrEjB3c+YPseUDri3tJo1Qu2r04QYy3jV7Rnpz3SDPxC0WjWUWE5psqIqG4kbkObDt6DO9OY6yJsy9t4tc1fhva7IX8TazFhv2hN3P12hR9gPaB4anVvZjezNtAUbjnaozgD2HM8vqZTSlcneCRg4x/Fjy5+mcZ9cT4VCegJ+3OGrIOCCCPQjBEDL6RdO4qbU3OBvFdiou6zwlXk6sfKD0QLz6EnEz+o4LpdQ5XhrX3oul8d1atBfpvDdd4ySiMNrnmu859D1mA4V2cu1KK1Owlrl06obEFjOy7hhDz24/e6S64BVrtMX1OkWxBXXZuuAXYqE+G+GblncccueRygfHZ/gC6olA+x1O5t5UZTyjCV/M1mdxP7oA5n1mf413V63S0PqGrSypVZiA5FtSbSd7pywVHVQW5j1E0nU6p3tax2JdyzMfVi2d3T3yeX1mW1fbDX21LTZrLmrVDXs3kKysMEPj5+XLzZIEDAtPbR6RrWCoMsSABkAkkhQBk8+ZH8z0Bmft7E6kcMXiOA1LMRhcl0UMyb2GOS7lx+YmE0Wqek70AzzALIrr6Z8rAqeXLmDyJgeFtLIxVhgg4IPUTK8D49rNO6/C33KdwKojPtZjgAGvo2eQxjnLTWcSZ1RSFGzJ3BR4jsTks9nzMeg5nACjAE9OAcZs0mpr1FWPEqbeNwyp5EEH6EEj35wOvuzy3jT1jVuj3bc2MilFJJJACnpgYH5enSZKRD2H70NZr9SqfAoaiRWzVud1bkFtzbj8m1XOMegGSeRl2BWIiAiIgIiICIiAlCZWRx3z9qNXotKBpqvLblH1GedBOMAKPVhnDHkMe+IFz2v71tFoXerL3XpkGutThWxkB3bAx9ske0invJ7w9HxTTKBo7F1KMPDsZlKovVx5T5s9MEfXMjV8tk8z6k8z9OZ+884AmUlcRiBSJkuBcHs1d1dNQ81li1g+ilvUjqQAGPL0UzIdt+zh0GrNOLANoI8Q0mw8uZxU7AKTnGeeIGuzZezHZGzWYZCNnipQQpQ27nDEMqMygqMcyWHXAzMBbpXUKWVgHBKEqQHAOMqT1GfaZLszxOzT6qqyoFitlbeHuZBaVYFVYqem7EC51mhbSaiyrxfDapwpJcAuMeIjEVb15Mik+Y4Zk6YJG28U02lo0Nr66pNVfq99un1lOp8Sze4JUWVsEYAEHJ2EHmOXKZfjfeFw+6lCdCU1NWpqvtGykglLVN2HLZfcC67evP2BMw/ajifCrdeDw7h7agkWq1Y8Sum52xssrVCX8v7Ty7VzkH0gapwLTGzU0jSJfY5Ba1KhtsUBzuWpwSQDWF8/IjeRz9d84jwHXa2v4bR6N9Itbf9MQ2omkaxUU17VXq4rZd2OvlyMiYTsrRxXh2qubSaH9saQ7VtX4j11O3lKru35yuMcz5eYmydgu9W2rVGjigREsd2ewoa7KrWIP7QZwF5bcYyOXsYEd0dmra7NNZrK3q0t7VMbgVCmp2VWZW5gNtOcEZ9SMSYOMJwJtHYbVWi01Ko8etq9YhrRVrK1lfQBflGG9c5MwvCe2OhbiKafUWB9Dp7LbNHY6sKw9uwoLFYDC1k3BXPQYPLGZr/eZ2m0ep1rmltTcqq4VxqW8Ley/uVPXyUN1AOCOnpA9u0PezZbw86KmmuvcDU9qAKj1cwQlGCKywxnmcZOPQiMw3QQ3WXiaEHTm7xKxtbZsL/tWJ5gqmPlwGyxOOWOpAIXdvCC1QdFVQtQscm+pywLBSy1qNy4J5qckSy4hw81FNxBFiLYpBzlWyByOCDyPL7e8tA2Jf8M4vZp94r24sTw7Ayhg65BIOftjI59YGe7F8ebhWpr1apXcjrZUV3bWHNSw6ZRx5DnBBDffE39mu9rSa3U10IGrZ8gG0gZby7FTHzbiSB0Pl6c5GnDuO8I1OgC67SrVdpVVa1o3B9ZlSAC4UsPNzIZupXn1EjbVDZY2wOgDHaH5WKOq5wB5sY9IHbCmVkcdzvbc6/Tmq7cb9Oq73x5LFJIQgjo2AAc9Tk/aRxAREQEREBERAT4dMj7+3I/qJ9xA1/h3YvRU1eGumqZc7ybUWx3bOdzM4JZs45/SenaHsrpNau3VadLMdGxtsX+664YfrMhxM2+GfBCljy8zbNoP7w8jAkexGD7znPt/2v4mmtdG1pQVk1gaWxhV6EhsY3WDcoJxgHkMc4Gd4v3M6mnUNZoGotrDEpXqME4I6EMCrYJI5+wMwC90XETb4fgKiPgCyy6s+Hgc8isnJPP0PL26zJ6Lvi1KaWtEIe6tCbH1ChheQyAIpVlK+TecnLE4m78T7W06mmm1rratLSVtu1a7FdrQoAoqVSSWPiNvZAQuCoOTlQjzgnZv+iuP6GptVVY5sG/ZkGrepUK+7oW3ch16e4k5dsOADWaS2jyguAfMPKxUgqHxzxy6jmOoIIkLdqeO6G7TPXwnSat7vEqsGr8Ml99Ts282ZLlsO43HnzGeksNVruO8W8PTsl4XGDittPVZjq9r4Cnl6dPYZMC/7UcaTSD4XiGlp1DqbGC1Xoac2JVuJKjxKybRdZtwuC/IyM+I2ixjYqV1hjgV15wgAHQMScfUnJOZLl/cr4Wjy1lt2schUSoounRm9XLruKLgktyzyAGSJ8f6AbsctdVn/wAp/wD7QL/uw7KcG1ehFtieJdWuNSLbWXwm55O1WChCASD/ADyDMBxfs/wukG3T8WbTH4ixEFJOoGBkoy+G2/ArYKWyeZxLQcK1fZriFV9gFtLZQtWSEuQ/NWc/K4wGAPqo64MlvivZ3RcU0Vmo0tND26jTstNzIMq207Mn9xg3In5hjH0gQXru12tp1h1NevW6wB9MtqgeepT5Sa2XGDncM5OZ709ktRrtBqeKtfWxUszqSWtsK7S7MeinBJA+gwACJtNvcVfuRRqUIYAu+0gVHHNdm4mzJIwcjocgcpj9F2eTg/EaqeLMW01qGxLKrLURLUIKWEKRlkK4wcj9oDA063VUW6OupNLjVixFFlbORam0qQUJxvLeH09j0zgyLpe5HwxXbrNaldaqX1GAoFZGCFV3O0r1yxHp05zWuwvB6m0/ENfqCFroqsTTswGfibATUwC/vqdmAPVx7TZ9Nw7X9pnF17jTaFWwiDcwYj5tgwA7dRvbkOgHUQNT7YLw06mnT6O+34ZFbxb8GwF+ZASoBQegG4fx+yy64L2Y4RdQm7i3h6jkWW6pkoBIyUOcHAPLcH/SSc/cnohsNF2rpdBjelilmPQscryJGflwOfSZDgvdFw2jm9Lah+fm1Dluv9hcL+ozAgAdm1NupV9XpkFAco+4mvVFP3KG6Mc49eWZnu8bsXXo9NpL9MVam5F/abybLHZA+SpONvI4KgdQD7mVOMd1FS7m4cyV5yTp9QvxGjckYyFfLVt08ynIwMYmn8M7JcWsX4DUJtFaNXXqbfDtoo07DDpSAvOxztG4ncqrgbecCLeznGrdFqE1GmYCxM4yNykMCCrD1BB//ECbB3kfFanUjV6jQPpRei4BDEWFF5sWIHPaByIyAv5yX+IdgLKfhHpFWrTR4KUOi03nadwKahCMsCBhXG045+8uO0vasX0tQeD6+6wjyV3aYeEHwcFrNxUAZ6//ADAiTuk8bT66nVeG/wAN4nw1toUsqNauFzj5Rkr5iMc51As5p4fxrifAtLZS+jNRusDrdYCwBAXkuCUPQ/XzH25Tx2I7T1cR0iX059UdTjdW64ypxy6EH7MIGwREQEREBERAREQPl+khzjXcwrM94tsvte42PXuSkOrliwV9jbW3HcCRjAK4Gd0mWUaBy5Z3c6nxTp6U8a4vtcqtoo0wBz5tQ4VHb0ICnpy58pLPYfum0+lVbNXjVXDPJhnT1E9diN1P9o/oJqneJ2wN3HdHpUsPw+n1OmL7DyewupY5X+FTtx77pOdY5QKVUhRhQAB0AAAH5CfeJWIFCJWIgYntRwOvXaWzT3fLYMZ9UYc1cfVWAP8AKRT3DcUanUazh1rA+GzWJz5ZRvDt2/Qnaf1k02MAMnoOZ+gE597leBfGcTv1jMwWhy67WI3vazEAkdV27sj1yIHQYkOfiQtr+F0qnHim5mX32BMP+W41/p9JMXQTmLvW4t8dxLVN4n7LSKKq/ZirqrAf2mdrDn+FPpA9ex/DTxX4Ph9QZdNp92o1b/xO7ebmOWdoWtfX5j6TpLQaRKq0rqUIiKFRVGAoHIASM+7iujhHAhrNQcG5Re55bn3cqq19yVxge7N0543nspxHUaikXaqgaff5q6txaxUwMGzIGGPM7cchgHnmBnIiIFMRiViBTEYlYgY3j3BadZQ9GoQPW4wR6j2ZT6MOoMw3YjsoeHm0LYCli0nYqhVW2tPDtsAAH9YFqYj3Bm1xAREQEREBERAREQE+LkypB6EYP1E+5QwOb+NdnU0nabSVkVBLb9PaEqQpXWGtKomCTn5FJPLJYzo5Zz13lar/ALVUEH+rs0Y+2GVv/edDLA+oiICIiBhO297V8N1jpncumvK46gituf5dZpX4eqEHCmZfme99/wBwqBR+mP1kk6yhbK2RwCrqyMD0IYEEfoZD/wCH3VGptdon+eqzxMfYmp/5qn6wJR7VcT+G0Wov9aqncfUhTtH64nHIsJyCT5jk59SM8z9fMf1M6Q79+PLRwxqM/tNUQij2RGVnY/ToP8U1Huk7sKdTp01muDMHJNVPyoVU43uRzbJyAOQwPXPINq7Jj+lrKLDQycP0QA0osAzqrlUItxXoFQBsD3b7gSeoxPPT0KihVUKFGAAAFUDoAB0E9YCIiAiIgIiIAmMxEBERAREQEREBERASjdJWYntTxxNDpLtTbkrUucDqzEhVUfdio/OBzT3sasrx7U2VkZSysqR6Mldf+RE6prcEZHMHmPqDOKeI6tr77LbDl7XZ2+rMST/MztLR1la1U9VVVP5ACB7xEQEREChEg3s23wvbHUVdBebR7D9oi3j78xiTnIK7V2+D2x07tyDGgZ9w6GrP2z/lAw/fC7a7jyaWnJZVp04HoGc72P5Bxn+6Z0Hw3RpTVXVWAErRa1A6BVAA/kJAHdAvx/H7tW4JC+NqBnntaxtqDr6K7fbbOh1ED6iIgIiICIiAiIgIiICIiAiIgIiICIgwPHU6hUVmdgqqNzMxAVQOpJPQTnnvg7yl1y/CaPPgKwayw8jey/KFHpWOuTzJA6Y53X4gO1bvqfga2K11BHuAyPEd1DKD7qqlT92PtIfJgXXCb1r1FT2DKJYjMPdVYEj9AZ2rW4YAg5B5gjoQehE4hE667s939EaLe24+AnP6Y8o/IYH5QNniIgIiICQJ+Ieo063R6lMBjWyg+uanDDP+0k9yGvxJqPhdKfXxnH5FBn/IQLD8NWl562wj0prB/wBozD/ck6CRF+G+nGg1D/xajb/q1of+eS7AREQEREBERAREQEREBERAREQEREBKGVlDA5a77tOycb1JYYDil1+o8JFz+qsPyll3f9gL+Ks/hsKqq+T2sCw3EEqijluPTPPkDn1Gcv37a7xOM2rtA8GumoEfv5Txcn65tx/hk5d23Z/4HhunqIw+3xLfq9nmbPvjkv8AhgcvJwYmhLFObLNS2mSsdWKqhzn6l1E667PcOGm0lFAOfBqrqz/FsUKT+ZBP5zmnu+xdxXRUEcq9Zbf9yAjD/gD9Z1KsD6iIgIiIFDIP/ErqeWir9zc5/Lw1H+Zk4GQP+Ja0eLol9QtzH7MawP8AdaBsP4cf+7Lv/VP/AMKmSxIk/DhZ/wBX3r7akt/rVVj/AJTJbgIiICIiAiIgIiICIiAiIgIiICIiAlDKxAgntpwOu/8Ap/VWqrWVPp0qOOdYRaskH+0u0H7fWThpf6tP7q/5CYzUdmdO51Jevd8ZsGoBZ9tmxQi8s+U7QOmOkyyJhQB6ch+UCEux/CEq4tobFQAtqeLLn3FWVQH6jzybxMXpuz+nRq2WoA1WW21nLZR7t3ikc/3tzdfeZWAiIgIiICQR329meIa3Xq+n0lllNdSorLsOTlmY4B3D5gOY/dk7ymIEP9wPCNXpTqk1WntqRvCZPEXaCw3hsZ5nkV/STDKSs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1" name="Picture 7" descr="C:\Users\Jon\Desktop\Tree and root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0528" y="1"/>
            <a:ext cx="499224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500563" y="981075"/>
            <a:ext cx="576262" cy="28892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84438" y="2420938"/>
            <a:ext cx="2592387" cy="2159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42988" y="2492375"/>
            <a:ext cx="4105275" cy="1081088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87675" y="3644900"/>
            <a:ext cx="1871663" cy="93662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563938" y="5300663"/>
            <a:ext cx="1368425" cy="50482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Box 10"/>
          <p:cNvSpPr txBox="1">
            <a:spLocks noChangeArrowheads="1"/>
          </p:cNvSpPr>
          <p:nvPr/>
        </p:nvSpPr>
        <p:spPr bwMode="auto">
          <a:xfrm>
            <a:off x="0" y="6596063"/>
            <a:ext cx="2863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Jon Rudy, www.PeaceBuildingGlobal.com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Values: Human needs and human rights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12536"/>
          </a:xfrm>
        </p:spPr>
        <p:txBody>
          <a:bodyPr>
            <a:normAutofit/>
          </a:bodyPr>
          <a:lstStyle/>
          <a:p>
            <a:r>
              <a:rPr lang="en-US" dirty="0" smtClean="0"/>
              <a:t>Material </a:t>
            </a:r>
            <a:r>
              <a:rPr lang="en-US" dirty="0"/>
              <a:t>needs and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Food, shelter, water, healthcare, resources</a:t>
            </a:r>
          </a:p>
          <a:p>
            <a:pPr lvl="1"/>
            <a:r>
              <a:rPr lang="en-US" dirty="0" smtClean="0"/>
              <a:t>Economic justice</a:t>
            </a:r>
          </a:p>
          <a:p>
            <a:r>
              <a:rPr lang="en-US" dirty="0" smtClean="0"/>
              <a:t>Social </a:t>
            </a:r>
            <a:r>
              <a:rPr lang="en-US" dirty="0"/>
              <a:t>needs and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Dignity, belonging</a:t>
            </a:r>
          </a:p>
          <a:p>
            <a:pPr lvl="1"/>
            <a:r>
              <a:rPr lang="en-US" dirty="0" smtClean="0"/>
              <a:t>Security </a:t>
            </a:r>
          </a:p>
          <a:p>
            <a:pPr lvl="1"/>
            <a:r>
              <a:rPr lang="en-US" dirty="0" smtClean="0"/>
              <a:t>Decision-making</a:t>
            </a:r>
          </a:p>
          <a:p>
            <a:pPr lvl="1"/>
            <a:r>
              <a:rPr lang="en-US" dirty="0" smtClean="0"/>
              <a:t>Civil and political rights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  <a:p>
            <a:r>
              <a:rPr lang="en-US" dirty="0" smtClean="0"/>
              <a:t>Cultural </a:t>
            </a:r>
            <a:r>
              <a:rPr lang="en-US" dirty="0"/>
              <a:t>needs and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Meaning and purpose in life</a:t>
            </a:r>
          </a:p>
          <a:p>
            <a:pPr lvl="1"/>
            <a:r>
              <a:rPr lang="en-US" dirty="0" smtClean="0"/>
              <a:t>Religious freedom and minority rights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Lisa </a:t>
            </a:r>
            <a:r>
              <a:rPr lang="en-US" sz="1400" dirty="0" err="1" smtClean="0"/>
              <a:t>Schirch</a:t>
            </a:r>
            <a:r>
              <a:rPr lang="en-US" sz="1400" dirty="0" smtClean="0"/>
              <a:t>, </a:t>
            </a:r>
            <a:r>
              <a:rPr lang="en-US" sz="1400" i="1" dirty="0" smtClean="0"/>
              <a:t>Little Book of Strategic Peacebuilding </a:t>
            </a:r>
            <a:r>
              <a:rPr lang="en-US" sz="1400" dirty="0" smtClean="0"/>
              <a:t>(Intercourse: Good, 2004), 13-15.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dirty="0" smtClean="0"/>
              <a:t>Values for Peacebuilding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Interdependence</a:t>
            </a:r>
          </a:p>
          <a:p>
            <a:r>
              <a:rPr lang="en-US" dirty="0" smtClean="0"/>
              <a:t>Partnership</a:t>
            </a:r>
          </a:p>
          <a:p>
            <a:pPr lvl="1"/>
            <a:r>
              <a:rPr lang="en-US" dirty="0" smtClean="0"/>
              <a:t>Power </a:t>
            </a:r>
            <a:r>
              <a:rPr lang="en-US" i="1" dirty="0" smtClean="0"/>
              <a:t>with</a:t>
            </a:r>
            <a:r>
              <a:rPr lang="en-US" dirty="0" smtClean="0"/>
              <a:t> rather than power </a:t>
            </a:r>
            <a:r>
              <a:rPr lang="en-US" i="1" dirty="0" smtClean="0"/>
              <a:t>over</a:t>
            </a:r>
          </a:p>
          <a:p>
            <a:r>
              <a:rPr lang="en-US" dirty="0" smtClean="0"/>
              <a:t>Limiting violence</a:t>
            </a:r>
          </a:p>
          <a:p>
            <a:pPr lvl="1"/>
            <a:r>
              <a:rPr lang="en-US" dirty="0" smtClean="0"/>
              <a:t>Nonviolent options</a:t>
            </a:r>
          </a:p>
          <a:p>
            <a:pPr lvl="1"/>
            <a:r>
              <a:rPr lang="en-US" dirty="0" smtClean="0"/>
              <a:t>Justice and peace</a:t>
            </a:r>
          </a:p>
          <a:p>
            <a:pPr lvl="1"/>
            <a:r>
              <a:rPr lang="en-US" dirty="0" smtClean="0"/>
              <a:t>Human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Relational Skills for Peacebuilding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Self-reflection </a:t>
            </a:r>
            <a:endParaRPr lang="en-US" dirty="0" smtClean="0"/>
          </a:p>
          <a:p>
            <a:r>
              <a:rPr lang="en-US" dirty="0" smtClean="0"/>
              <a:t>Active </a:t>
            </a:r>
            <a:r>
              <a:rPr lang="en-US" dirty="0"/>
              <a:t>listening </a:t>
            </a:r>
            <a:endParaRPr lang="en-US" dirty="0" smtClean="0"/>
          </a:p>
          <a:p>
            <a:r>
              <a:rPr lang="en-US" dirty="0" smtClean="0"/>
              <a:t>Diplomatic </a:t>
            </a:r>
            <a:r>
              <a:rPr lang="en-US" dirty="0" smtClean="0"/>
              <a:t>and </a:t>
            </a:r>
            <a:r>
              <a:rPr lang="en-US" dirty="0"/>
              <a:t>assertive </a:t>
            </a:r>
            <a:r>
              <a:rPr lang="en-US" dirty="0" smtClean="0"/>
              <a:t>speaking</a:t>
            </a:r>
            <a:endParaRPr lang="en-US" b="1" dirty="0" smtClean="0"/>
          </a:p>
          <a:p>
            <a:r>
              <a:rPr lang="en-US" dirty="0" smtClean="0"/>
              <a:t>Appreciative </a:t>
            </a:r>
            <a:r>
              <a:rPr lang="en-US" dirty="0" smtClean="0"/>
              <a:t>inquiry </a:t>
            </a:r>
            <a:endParaRPr lang="en-US" dirty="0" smtClean="0"/>
          </a:p>
          <a:p>
            <a:r>
              <a:rPr lang="en-US" dirty="0" smtClean="0"/>
              <a:t>Creative </a:t>
            </a:r>
            <a:r>
              <a:rPr lang="en-US" dirty="0" smtClean="0"/>
              <a:t>problem-solving </a:t>
            </a:r>
            <a:endParaRPr lang="en-US" dirty="0" smtClean="0"/>
          </a:p>
          <a:p>
            <a:r>
              <a:rPr lang="en-US" dirty="0" smtClean="0"/>
              <a:t>Dialogue 	</a:t>
            </a:r>
          </a:p>
          <a:p>
            <a:r>
              <a:rPr lang="en-US" dirty="0" smtClean="0"/>
              <a:t>Negotiation</a:t>
            </a:r>
          </a:p>
          <a:p>
            <a:r>
              <a:rPr lang="en-US" dirty="0" smtClean="0"/>
              <a:t>Mediation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Schirch</a:t>
            </a:r>
            <a:r>
              <a:rPr lang="en-US" sz="1400" dirty="0" smtClean="0"/>
              <a:t>, </a:t>
            </a:r>
            <a:r>
              <a:rPr lang="en-US" sz="1400" i="1" dirty="0" smtClean="0"/>
              <a:t>Strategic Peacebuilding, </a:t>
            </a:r>
            <a:r>
              <a:rPr lang="en-US" sz="1400" dirty="0" smtClean="0"/>
              <a:t>18-20.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3041904"/>
          </a:xfrm>
        </p:spPr>
        <p:txBody>
          <a:bodyPr/>
          <a:lstStyle/>
          <a:p>
            <a:r>
              <a:rPr lang="en-US" dirty="0" smtClean="0"/>
              <a:t>What conflict would </a:t>
            </a:r>
            <a:r>
              <a:rPr lang="en-US" b="1" dirty="0" smtClean="0"/>
              <a:t>you</a:t>
            </a:r>
            <a:r>
              <a:rPr lang="en-US" dirty="0" smtClean="0"/>
              <a:t> choose? </a:t>
            </a:r>
          </a:p>
          <a:p>
            <a:pPr lvl="1"/>
            <a:r>
              <a:rPr lang="en-US" dirty="0" smtClean="0"/>
              <a:t>What </a:t>
            </a:r>
            <a:r>
              <a:rPr lang="en-US" b="1" dirty="0" smtClean="0"/>
              <a:t>values</a:t>
            </a:r>
            <a:r>
              <a:rPr lang="en-US" dirty="0" smtClean="0"/>
              <a:t> are behind your choice? </a:t>
            </a:r>
          </a:p>
          <a:p>
            <a:pPr lvl="1"/>
            <a:r>
              <a:rPr lang="en-US" dirty="0" smtClean="0"/>
              <a:t>What </a:t>
            </a:r>
            <a:r>
              <a:rPr lang="en-US" b="1" dirty="0" smtClean="0"/>
              <a:t>relational skills </a:t>
            </a:r>
            <a:r>
              <a:rPr lang="en-US" dirty="0" smtClean="0"/>
              <a:t>are most </a:t>
            </a:r>
            <a:r>
              <a:rPr lang="en-US" dirty="0" smtClean="0"/>
              <a:t>important in transforming the conflict?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83880" cy="105156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3403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Lisa </a:t>
            </a:r>
            <a:r>
              <a:rPr lang="en-US" dirty="0" err="1" smtClean="0"/>
              <a:t>Schirch</a:t>
            </a:r>
            <a:r>
              <a:rPr lang="en-US" dirty="0" smtClean="0"/>
              <a:t>, </a:t>
            </a:r>
            <a:r>
              <a:rPr lang="en-US" i="1" dirty="0" smtClean="0"/>
              <a:t>Little Book of Strategic Peacebuilding</a:t>
            </a:r>
            <a:r>
              <a:rPr lang="en-US" dirty="0" smtClean="0"/>
              <a:t> (2004).</a:t>
            </a:r>
          </a:p>
          <a:p>
            <a:r>
              <a:rPr lang="en-US" dirty="0" smtClean="0"/>
              <a:t>John Paul </a:t>
            </a:r>
            <a:r>
              <a:rPr lang="en-US" dirty="0" err="1" smtClean="0"/>
              <a:t>Lederach</a:t>
            </a:r>
            <a:r>
              <a:rPr lang="en-US" dirty="0" smtClean="0"/>
              <a:t>, </a:t>
            </a:r>
            <a:r>
              <a:rPr lang="en-US" i="1" dirty="0" smtClean="0"/>
              <a:t>The Moral Imagination: The Art and Soul of Building Peace </a:t>
            </a:r>
            <a:r>
              <a:rPr lang="en-US" dirty="0" smtClean="0"/>
              <a:t>(2005).</a:t>
            </a:r>
          </a:p>
          <a:p>
            <a:r>
              <a:rPr lang="en-US" dirty="0" smtClean="0"/>
              <a:t>Ronald J. </a:t>
            </a:r>
            <a:r>
              <a:rPr lang="en-US" dirty="0" err="1" smtClean="0"/>
              <a:t>Sider</a:t>
            </a:r>
            <a:r>
              <a:rPr lang="en-US" dirty="0" smtClean="0"/>
              <a:t>, </a:t>
            </a:r>
            <a:r>
              <a:rPr lang="en-US" i="1" dirty="0" smtClean="0"/>
              <a:t>Nonviolent Action</a:t>
            </a:r>
            <a:r>
              <a:rPr lang="en-US" dirty="0" smtClean="0"/>
              <a:t> (2016).</a:t>
            </a:r>
          </a:p>
          <a:p>
            <a:r>
              <a:rPr lang="en-US" dirty="0" smtClean="0"/>
              <a:t>Michelle E. </a:t>
            </a:r>
            <a:r>
              <a:rPr lang="en-US" dirty="0" err="1" smtClean="0"/>
              <a:t>Armster</a:t>
            </a:r>
            <a:r>
              <a:rPr lang="en-US" dirty="0" smtClean="0"/>
              <a:t> and Lorraine </a:t>
            </a:r>
            <a:r>
              <a:rPr lang="en-US" dirty="0" err="1" smtClean="0"/>
              <a:t>Stutzman</a:t>
            </a:r>
            <a:r>
              <a:rPr lang="en-US" dirty="0" smtClean="0"/>
              <a:t> </a:t>
            </a:r>
            <a:r>
              <a:rPr lang="en-US" dirty="0" err="1" smtClean="0"/>
              <a:t>Amstutz</a:t>
            </a:r>
            <a:r>
              <a:rPr lang="en-US" dirty="0" smtClean="0"/>
              <a:t>, eds., </a:t>
            </a:r>
            <a:r>
              <a:rPr lang="en-US" i="1" dirty="0" smtClean="0"/>
              <a:t>Conflict Transformation and Restorative Justice Manual: Foundations and Skills for Mediation and Facilitation</a:t>
            </a:r>
            <a:r>
              <a:rPr lang="en-US" dirty="0" smtClean="0"/>
              <a:t> (2008).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/>
          <a:lstStyle/>
          <a:p>
            <a:pPr algn="ctr"/>
            <a:r>
              <a:rPr lang="en-US" dirty="0" smtClean="0"/>
              <a:t>Moral Imagination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2133600"/>
            <a:ext cx="2971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CURRENT </a:t>
            </a:r>
          </a:p>
          <a:p>
            <a:pPr algn="ctr"/>
            <a:r>
              <a:rPr lang="en-US" sz="2400" dirty="0" smtClean="0"/>
              <a:t>STATE</a:t>
            </a:r>
          </a:p>
          <a:p>
            <a:pPr algn="ctr"/>
            <a:r>
              <a:rPr lang="en-US" dirty="0" smtClean="0"/>
              <a:t>-[attitudes]</a:t>
            </a:r>
          </a:p>
          <a:p>
            <a:pPr algn="ctr"/>
            <a:r>
              <a:rPr lang="en-US" dirty="0" smtClean="0"/>
              <a:t>-[relationships]</a:t>
            </a:r>
          </a:p>
          <a:p>
            <a:pPr algn="ctr"/>
            <a:r>
              <a:rPr lang="en-US" dirty="0" smtClean="0"/>
              <a:t>-[economic and social structures]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05400" y="2209800"/>
            <a:ext cx="2971800" cy="2590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IMAGINED FUTURE</a:t>
            </a:r>
          </a:p>
          <a:p>
            <a:pPr algn="ctr"/>
            <a:r>
              <a:rPr lang="en-US" dirty="0" smtClean="0"/>
              <a:t>-[attitudes]</a:t>
            </a:r>
          </a:p>
          <a:p>
            <a:pPr algn="ctr"/>
            <a:r>
              <a:rPr lang="en-US" dirty="0" smtClean="0"/>
              <a:t>-[relationships]</a:t>
            </a:r>
          </a:p>
          <a:p>
            <a:pPr algn="ctr"/>
            <a:r>
              <a:rPr lang="en-US" dirty="0" smtClean="0"/>
              <a:t>-[economic and social structures]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2971800"/>
            <a:ext cx="1524000" cy="1143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/>
          <a:lstStyle/>
          <a:p>
            <a:pPr algn="ctr"/>
            <a:r>
              <a:rPr lang="en-US" dirty="0" smtClean="0"/>
              <a:t>Moral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05000"/>
            <a:ext cx="5334000" cy="2813304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 descr="C:\Users\peter\OneDrive\Documents\2024 May - Denmark\Session 2 - Peacebuilding values, skills, and practices\Notes\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505200" cy="3505200"/>
          </a:xfrm>
          <a:prstGeom prst="rect">
            <a:avLst/>
          </a:prstGeom>
          <a:noFill/>
        </p:spPr>
      </p:pic>
      <p:pic>
        <p:nvPicPr>
          <p:cNvPr id="1030" name="Picture 6" descr="Som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447800"/>
            <a:ext cx="463111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/>
          <a:lstStyle/>
          <a:p>
            <a:pPr algn="ctr"/>
            <a:r>
              <a:rPr lang="en-US" dirty="0" smtClean="0"/>
              <a:t>Moral Imagination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2133600"/>
            <a:ext cx="2971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CURRENT </a:t>
            </a:r>
          </a:p>
          <a:p>
            <a:pPr algn="ctr"/>
            <a:r>
              <a:rPr lang="en-US" sz="2400" dirty="0" smtClean="0"/>
              <a:t>STATE </a:t>
            </a:r>
          </a:p>
          <a:p>
            <a:pPr algn="ctr"/>
            <a:r>
              <a:rPr lang="en-US" sz="2400" dirty="0" smtClean="0"/>
              <a:t>of enmity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05400" y="2209800"/>
            <a:ext cx="2971800" cy="2590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IMAGINED FUTURE </a:t>
            </a:r>
          </a:p>
          <a:p>
            <a:pPr algn="ctr"/>
            <a:r>
              <a:rPr lang="en-US" sz="2400" dirty="0" smtClean="0"/>
              <a:t>(with enemies included)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86200" y="2971800"/>
            <a:ext cx="1524000" cy="1143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2"/>
          </p:cNvPr>
          <p:cNvSpPr/>
          <p:nvPr/>
        </p:nvSpPr>
        <p:spPr>
          <a:xfrm>
            <a:off x="457200" y="6019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https://www.jewishvoiceforpeace.org/resource/our-vision/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C:\Users\peter\OneDrive\Documents\2024 May - Denmark\Session 2 - Peacebuilding values, skills, and practices\Notes\JVFP Vision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15213" cy="1462087"/>
          </a:xfrm>
          <a:prstGeom prst="rect">
            <a:avLst/>
          </a:prstGeom>
          <a:noFill/>
        </p:spPr>
      </p:pic>
      <p:pic>
        <p:nvPicPr>
          <p:cNvPr id="41988" name="Picture 4" descr="C:\Users\peter\OneDrive\Documents\2024 May - Denmark\Session 2 - Peacebuilding values, skills, and practices\Notes\JVFP Vision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3987"/>
            <a:ext cx="7391400" cy="5434013"/>
          </a:xfrm>
          <a:prstGeom prst="rect">
            <a:avLst/>
          </a:prstGeom>
          <a:noFill/>
        </p:spPr>
      </p:pic>
      <p:pic>
        <p:nvPicPr>
          <p:cNvPr id="41986" name="Picture 2" descr="C:\Users\peter\OneDrive\Documents\2024 May - Denmark\Session 2 - Peacebuilding values, skills, and practices\Notes\JVFP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8841" y="0"/>
            <a:ext cx="191516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Zanzibar Interfaith Centre (ZANZIC)</a:t>
            </a:r>
            <a:endParaRPr lang="en-US" dirty="0"/>
          </a:p>
        </p:txBody>
      </p:sp>
      <p:pic>
        <p:nvPicPr>
          <p:cNvPr id="44034" name="Picture 2" descr="C:\Users\Peter\Documents\Miscellaneous Files by Year\2015-20 Zanzibar and East Africa\Zanzic\Zanzic Photos\20190115_10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502399" cy="3657600"/>
          </a:xfrm>
          <a:prstGeom prst="rect">
            <a:avLst/>
          </a:prstGeom>
          <a:noFill/>
        </p:spPr>
      </p:pic>
      <p:pic>
        <p:nvPicPr>
          <p:cNvPr id="44033" name="Picture 1" descr="C:\Users\Peter\Documents\Miscellaneous Files by Year\2015-20 Zanzibar and East Africa\Zanzic\Zanzic Photos\Sheikh Talib, Peter Sense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95400"/>
            <a:ext cx="4362449" cy="581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/>
          <a:lstStyle/>
          <a:p>
            <a:pPr algn="ctr"/>
            <a:r>
              <a:rPr lang="en-US" dirty="0" smtClean="0"/>
              <a:t>Moral Imagination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2971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CURRENT </a:t>
            </a:r>
          </a:p>
          <a:p>
            <a:pPr algn="ctr"/>
            <a:r>
              <a:rPr lang="en-US" sz="2400" dirty="0" smtClean="0"/>
              <a:t>STATE</a:t>
            </a:r>
          </a:p>
          <a:p>
            <a:pPr algn="ctr"/>
            <a:r>
              <a:rPr lang="en-US" dirty="0" smtClean="0"/>
              <a:t>-[attitudes]</a:t>
            </a:r>
          </a:p>
          <a:p>
            <a:pPr algn="ctr"/>
            <a:r>
              <a:rPr lang="en-US" dirty="0" smtClean="0"/>
              <a:t>-[relationships]</a:t>
            </a:r>
          </a:p>
          <a:p>
            <a:pPr algn="ctr"/>
            <a:r>
              <a:rPr lang="en-US" dirty="0" smtClean="0"/>
              <a:t>-[economic and social structures]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1524000"/>
            <a:ext cx="2971800" cy="2590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IMAGINED FUTURE</a:t>
            </a:r>
          </a:p>
          <a:p>
            <a:pPr algn="ctr"/>
            <a:r>
              <a:rPr lang="en-US" dirty="0" smtClean="0"/>
              <a:t>-[attitudes]</a:t>
            </a:r>
          </a:p>
          <a:p>
            <a:pPr algn="ctr"/>
            <a:r>
              <a:rPr lang="en-US" dirty="0" smtClean="0"/>
              <a:t>-[relationships]</a:t>
            </a:r>
          </a:p>
          <a:p>
            <a:pPr algn="ctr"/>
            <a:r>
              <a:rPr lang="en-US" dirty="0" smtClean="0"/>
              <a:t>-[economic and social structures]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4200" y="2286000"/>
            <a:ext cx="3048000" cy="1143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057400"/>
            <a:ext cx="152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Approach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2971800"/>
            <a:ext cx="15240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Approach #2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295400" y="4114800"/>
            <a:ext cx="990600" cy="6858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038600" y="4114800"/>
            <a:ext cx="990600" cy="6858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858000" y="4038600"/>
            <a:ext cx="990600" cy="7620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876800"/>
            <a:ext cx="2438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(conflict analysis)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52800" y="4876800"/>
            <a:ext cx="2438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(plan)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2200" y="4876800"/>
            <a:ext cx="24384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(best outcome)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0"/>
            <a:ext cx="5943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Timeline</a:t>
            </a:r>
            <a:endParaRPr lang="en-US" dirty="0"/>
          </a:p>
        </p:txBody>
      </p:sp>
      <p:pic>
        <p:nvPicPr>
          <p:cNvPr id="4" name="Picture 3" descr="Timeline.jpg"/>
          <p:cNvPicPr/>
          <p:nvPr/>
        </p:nvPicPr>
        <p:blipFill>
          <a:blip r:embed="rId2" cstate="print"/>
          <a:stretch>
            <a:fillRect/>
          </a:stretch>
        </p:blipFill>
        <p:spPr>
          <a:xfrm rot="120000">
            <a:off x="1322178" y="1030907"/>
            <a:ext cx="6781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Conflict Mapping</a:t>
            </a:r>
            <a:endParaRPr lang="en-US" dirty="0"/>
          </a:p>
        </p:txBody>
      </p:sp>
      <p:pic>
        <p:nvPicPr>
          <p:cNvPr id="1026" name="Picture 2" descr="Image result for conflict mapping ex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91401"/>
            <a:ext cx="6172200" cy="576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4630E5870A44C99B8D2AF595B09D4" ma:contentTypeVersion="18" ma:contentTypeDescription="Opret et nyt dokument." ma:contentTypeScope="" ma:versionID="5340e028d4fcf5ee1bd8f6425c7b1c8d">
  <xsd:schema xmlns:xsd="http://www.w3.org/2001/XMLSchema" xmlns:xs="http://www.w3.org/2001/XMLSchema" xmlns:p="http://schemas.microsoft.com/office/2006/metadata/properties" xmlns:ns2="0638cbaf-5b24-4ae4-abf5-06c209d3b029" xmlns:ns3="dc82a423-728d-4e62-9531-3fd16c49cae5" targetNamespace="http://schemas.microsoft.com/office/2006/metadata/properties" ma:root="true" ma:fieldsID="2e97234e57c64ca744510fdd506e0b62" ns2:_="" ns3:_="">
    <xsd:import namespace="0638cbaf-5b24-4ae4-abf5-06c209d3b029"/>
    <xsd:import namespace="dc82a423-728d-4e62-9531-3fd16c49c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8cbaf-5b24-4ae4-abf5-06c209d3b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2cdf0ac6-e494-4e78-a84b-e5095ec2b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2a423-728d-4e62-9531-3fd16c49c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81adea-f47f-4f75-97c3-c81a29d9b31a}" ma:internalName="TaxCatchAll" ma:showField="CatchAllData" ma:web="dc82a423-728d-4e62-9531-3fd16c49c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4CE81A-9F6C-444C-BFAC-3FD1ACFD3241}"/>
</file>

<file path=customXml/itemProps2.xml><?xml version="1.0" encoding="utf-8"?>
<ds:datastoreItem xmlns:ds="http://schemas.openxmlformats.org/officeDocument/2006/customXml" ds:itemID="{EE7D11A8-42BB-42D1-A91B-8E167E27EAF9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21872</TotalTime>
  <Words>365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Values and Skills for Peacebuilding</vt:lpstr>
      <vt:lpstr>Moral Imagination</vt:lpstr>
      <vt:lpstr>Moral Imagination</vt:lpstr>
      <vt:lpstr>Moral Imagination</vt:lpstr>
      <vt:lpstr>Slide 5</vt:lpstr>
      <vt:lpstr>Zanzibar Interfaith Centre (ZANZIC)</vt:lpstr>
      <vt:lpstr>Moral Imagination</vt:lpstr>
      <vt:lpstr>Conflict Timeline</vt:lpstr>
      <vt:lpstr>Conflict Mapping</vt:lpstr>
      <vt:lpstr>Tree of conflict-peace</vt:lpstr>
      <vt:lpstr>Values: Human needs and human rights</vt:lpstr>
      <vt:lpstr>Values for Peacebuilding</vt:lpstr>
      <vt:lpstr>Relational Skills for Peacebuilding</vt:lpstr>
      <vt:lpstr>Group discussion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and Christy</dc:creator>
  <cp:lastModifiedBy>petersensenig@gmail.com</cp:lastModifiedBy>
  <cp:revision>98</cp:revision>
  <dcterms:created xsi:type="dcterms:W3CDTF">2018-10-01T15:34:22Z</dcterms:created>
  <dcterms:modified xsi:type="dcterms:W3CDTF">2024-05-06T16:10:29Z</dcterms:modified>
</cp:coreProperties>
</file>